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 id="2147483731" r:id="rId2"/>
  </p:sldMasterIdLst>
  <p:notesMasterIdLst>
    <p:notesMasterId r:id="rId11"/>
  </p:notesMasterIdLst>
  <p:handoutMasterIdLst>
    <p:handoutMasterId r:id="rId12"/>
  </p:handoutMasterIdLst>
  <p:sldIdLst>
    <p:sldId id="257" r:id="rId3"/>
    <p:sldId id="293" r:id="rId4"/>
    <p:sldId id="294" r:id="rId5"/>
    <p:sldId id="295" r:id="rId6"/>
    <p:sldId id="296" r:id="rId7"/>
    <p:sldId id="297" r:id="rId8"/>
    <p:sldId id="298" r:id="rId9"/>
    <p:sldId id="299" r:id="rId10"/>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57" autoAdjust="0"/>
    <p:restoredTop sz="94660"/>
  </p:normalViewPr>
  <p:slideViewPr>
    <p:cSldViewPr>
      <p:cViewPr varScale="1">
        <p:scale>
          <a:sx n="74" d="100"/>
          <a:sy n="74" d="100"/>
        </p:scale>
        <p:origin x="178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smtClean="0"/>
            </a:lvl1pPr>
          </a:lstStyle>
          <a:p>
            <a:pPr>
              <a:defRPr/>
            </a:pPr>
            <a:endParaRPr lang="en-US"/>
          </a:p>
        </p:txBody>
      </p:sp>
      <p:sp>
        <p:nvSpPr>
          <p:cNvPr id="144387"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3C0C7D05-3AC5-4FD9-980B-DF50C16BCF3D}" type="datetimeFigureOut">
              <a:rPr lang="en-US"/>
              <a:pPr>
                <a:defRPr/>
              </a:pPr>
              <a:t>7/10/2015</a:t>
            </a:fld>
            <a:endParaRPr lang="en-US"/>
          </a:p>
        </p:txBody>
      </p:sp>
      <p:sp>
        <p:nvSpPr>
          <p:cNvPr id="144388"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smtClean="0"/>
            </a:lvl1pPr>
          </a:lstStyle>
          <a:p>
            <a:pPr>
              <a:defRPr/>
            </a:pPr>
            <a:endParaRPr lang="en-US"/>
          </a:p>
        </p:txBody>
      </p:sp>
      <p:sp>
        <p:nvSpPr>
          <p:cNvPr id="144389"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smtClean="0"/>
            </a:lvl1pPr>
          </a:lstStyle>
          <a:p>
            <a:pPr>
              <a:defRPr/>
            </a:pPr>
            <a:fld id="{AA944EDB-64BB-48A6-8E29-C53419F49505}" type="slidenum">
              <a:rPr lang="en-US"/>
              <a:pPr>
                <a:defRPr/>
              </a:pPr>
              <a:t>‹#›</a:t>
            </a:fld>
            <a:endParaRPr lang="en-US"/>
          </a:p>
        </p:txBody>
      </p:sp>
    </p:spTree>
    <p:extLst>
      <p:ext uri="{BB962C8B-B14F-4D97-AF65-F5344CB8AC3E}">
        <p14:creationId xmlns:p14="http://schemas.microsoft.com/office/powerpoint/2010/main" val="15495277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749B1BC-4088-4A99-B4DF-612AA00B1ED8}" type="datetimeFigureOut">
              <a:rPr lang="en-US"/>
              <a:pPr>
                <a:defRPr/>
              </a:pPr>
              <a:t>7/10/2015</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4A37596-2F38-40F9-A97C-85A8C582538A}" type="slidenum">
              <a:rPr lang="en-US"/>
              <a:pPr>
                <a:defRPr/>
              </a:pPr>
              <a:t>‹#›</a:t>
            </a:fld>
            <a:endParaRPr lang="en-US"/>
          </a:p>
        </p:txBody>
      </p:sp>
    </p:spTree>
    <p:extLst>
      <p:ext uri="{BB962C8B-B14F-4D97-AF65-F5344CB8AC3E}">
        <p14:creationId xmlns:p14="http://schemas.microsoft.com/office/powerpoint/2010/main" val="23066154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0C164A-6BD3-42EA-9458-1ACBF4CF7B89}" type="slidenum">
              <a:rPr lang="en-US" smtClean="0">
                <a:cs typeface="Arial" charset="0"/>
              </a:rPr>
              <a:pPr fontAlgn="base">
                <a:spcBef>
                  <a:spcPct val="0"/>
                </a:spcBef>
                <a:spcAft>
                  <a:spcPct val="0"/>
                </a:spcAft>
                <a:defRPr/>
              </a:pPr>
              <a:t>1</a:t>
            </a:fld>
            <a:endParaRPr lang="en-US" smtClean="0">
              <a:cs typeface="Arial" charset="0"/>
            </a:endParaRPr>
          </a:p>
        </p:txBody>
      </p:sp>
    </p:spTree>
    <p:extLst>
      <p:ext uri="{BB962C8B-B14F-4D97-AF65-F5344CB8AC3E}">
        <p14:creationId xmlns:p14="http://schemas.microsoft.com/office/powerpoint/2010/main" val="407979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2</a:t>
            </a:fld>
            <a:endParaRPr lang="en-US" sz="1200">
              <a:latin typeface="+mn-lt"/>
            </a:endParaRPr>
          </a:p>
        </p:txBody>
      </p:sp>
    </p:spTree>
    <p:extLst>
      <p:ext uri="{BB962C8B-B14F-4D97-AF65-F5344CB8AC3E}">
        <p14:creationId xmlns:p14="http://schemas.microsoft.com/office/powerpoint/2010/main" val="3233054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3</a:t>
            </a:fld>
            <a:endParaRPr lang="en-US" sz="1200">
              <a:latin typeface="+mn-lt"/>
            </a:endParaRPr>
          </a:p>
        </p:txBody>
      </p:sp>
    </p:spTree>
    <p:extLst>
      <p:ext uri="{BB962C8B-B14F-4D97-AF65-F5344CB8AC3E}">
        <p14:creationId xmlns:p14="http://schemas.microsoft.com/office/powerpoint/2010/main" val="39118971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4</a:t>
            </a:fld>
            <a:endParaRPr lang="en-US" sz="1200">
              <a:latin typeface="+mn-lt"/>
            </a:endParaRPr>
          </a:p>
        </p:txBody>
      </p:sp>
    </p:spTree>
    <p:extLst>
      <p:ext uri="{BB962C8B-B14F-4D97-AF65-F5344CB8AC3E}">
        <p14:creationId xmlns:p14="http://schemas.microsoft.com/office/powerpoint/2010/main" val="682295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5</a:t>
            </a:fld>
            <a:endParaRPr lang="en-US" sz="1200">
              <a:latin typeface="+mn-lt"/>
            </a:endParaRPr>
          </a:p>
        </p:txBody>
      </p:sp>
    </p:spTree>
    <p:extLst>
      <p:ext uri="{BB962C8B-B14F-4D97-AF65-F5344CB8AC3E}">
        <p14:creationId xmlns:p14="http://schemas.microsoft.com/office/powerpoint/2010/main" val="1358101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6</a:t>
            </a:fld>
            <a:endParaRPr lang="en-US" sz="1200">
              <a:latin typeface="+mn-lt"/>
            </a:endParaRPr>
          </a:p>
        </p:txBody>
      </p:sp>
    </p:spTree>
    <p:extLst>
      <p:ext uri="{BB962C8B-B14F-4D97-AF65-F5344CB8AC3E}">
        <p14:creationId xmlns:p14="http://schemas.microsoft.com/office/powerpoint/2010/main" val="1067981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7</a:t>
            </a:fld>
            <a:endParaRPr lang="en-US" sz="1200">
              <a:latin typeface="+mn-lt"/>
            </a:endParaRPr>
          </a:p>
        </p:txBody>
      </p:sp>
    </p:spTree>
    <p:extLst>
      <p:ext uri="{BB962C8B-B14F-4D97-AF65-F5344CB8AC3E}">
        <p14:creationId xmlns:p14="http://schemas.microsoft.com/office/powerpoint/2010/main" val="3022931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8</a:t>
            </a:fld>
            <a:endParaRPr lang="en-US" sz="1200">
              <a:latin typeface="+mn-lt"/>
            </a:endParaRPr>
          </a:p>
        </p:txBody>
      </p:sp>
    </p:spTree>
    <p:extLst>
      <p:ext uri="{BB962C8B-B14F-4D97-AF65-F5344CB8AC3E}">
        <p14:creationId xmlns:p14="http://schemas.microsoft.com/office/powerpoint/2010/main" val="3030624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ADA9BFAE-83D2-4797-B202-98CD23D2E321}" type="datetimeFigureOut">
              <a:rPr lang="en-US"/>
              <a:pPr>
                <a:defRPr/>
              </a:pPr>
              <a:t>7/10/2015</a:t>
            </a:fld>
            <a:endParaRPr lang="en-US"/>
          </a:p>
        </p:txBody>
      </p:sp>
      <p:sp>
        <p:nvSpPr>
          <p:cNvPr id="12" name="Footer Placeholder 16"/>
          <p:cNvSpPr>
            <a:spLocks noGrp="1"/>
          </p:cNvSpPr>
          <p:nvPr>
            <p:ph type="ftr" sz="quarter" idx="11"/>
          </p:nvPr>
        </p:nvSpPr>
        <p:spPr>
          <a:xfrm>
            <a:off x="914400" y="6172200"/>
            <a:ext cx="3962400" cy="457200"/>
          </a:xfrm>
        </p:spPr>
        <p:txBody>
          <a:bodyPr/>
          <a:lstStyle>
            <a:lvl1pPr>
              <a:defRPr/>
            </a:lvl1pPr>
          </a:lstStyle>
          <a:p>
            <a:pPr>
              <a:defRPr/>
            </a:pPr>
            <a:endParaRPr lang="en-US"/>
          </a:p>
        </p:txBody>
      </p:sp>
      <p:sp>
        <p:nvSpPr>
          <p:cNvPr id="13" name="Slide Number Placeholder 28"/>
          <p:cNvSpPr>
            <a:spLocks noGrp="1"/>
          </p:cNvSpPr>
          <p:nvPr>
            <p:ph type="sldNum" sz="quarter" idx="12"/>
          </p:nvPr>
        </p:nvSpPr>
        <p:spPr>
          <a:xfrm>
            <a:off x="146050" y="6210300"/>
            <a:ext cx="457200" cy="457200"/>
          </a:xfrm>
        </p:spPr>
        <p:txBody>
          <a:bodyPr/>
          <a:lstStyle>
            <a:lvl1pPr>
              <a:defRPr sz="1400">
                <a:solidFill>
                  <a:srgbClr val="FFFFFF"/>
                </a:solidFill>
              </a:defRPr>
            </a:lvl1pPr>
          </a:lstStyle>
          <a:p>
            <a:pPr>
              <a:defRPr/>
            </a:pPr>
            <a:fld id="{9C84F70E-5089-4F04-971C-0AD295B5741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3BCB049A-460C-4D0E-A8E7-7DB1493F61AE}" type="datetimeFigureOut">
              <a:rPr lang="en-US" smtClean="0"/>
              <a:pPr>
                <a:defRPr/>
              </a:pPr>
              <a:t>7/10/2015</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458A245-F378-4DEE-9212-58DBC87F302B}" type="slidenum">
              <a:rPr lang="en-US" smtClean="0"/>
              <a:pPr>
                <a:defRPr/>
              </a:pPr>
              <a:t>‹#›</a:t>
            </a:fld>
            <a:endParaRPr lang="en-US"/>
          </a:p>
        </p:txBody>
      </p:sp>
    </p:spTree>
    <p:extLst>
      <p:ext uri="{BB962C8B-B14F-4D97-AF65-F5344CB8AC3E}">
        <p14:creationId xmlns:p14="http://schemas.microsoft.com/office/powerpoint/2010/main" val="2601763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F5DFCB9-7267-4D34-835B-30E4116EB83D}" type="datetimeFigureOut">
              <a:rPr lang="en-US" smtClean="0"/>
              <a:pPr>
                <a:defRPr/>
              </a:pPr>
              <a:t>7/10/2015</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4198DC60-A1F4-43A7-8085-D503AA201ED3}" type="slidenum">
              <a:rPr lang="en-US" smtClean="0"/>
              <a:pPr>
                <a:defRPr/>
              </a:pPr>
              <a:t>‹#›</a:t>
            </a:fld>
            <a:endParaRPr lang="en-US"/>
          </a:p>
        </p:txBody>
      </p:sp>
    </p:spTree>
    <p:extLst>
      <p:ext uri="{BB962C8B-B14F-4D97-AF65-F5344CB8AC3E}">
        <p14:creationId xmlns:p14="http://schemas.microsoft.com/office/powerpoint/2010/main" val="426702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3008313" cy="1162050"/>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819400"/>
            <a:ext cx="3008313" cy="3306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910C418-44B4-47E8-9C6A-94FD2C18E635}" type="datetimeFigureOut">
              <a:rPr lang="en-US" smtClean="0"/>
              <a:pPr>
                <a:defRPr/>
              </a:pPr>
              <a:t>7/10/2015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93638C4-8677-41C1-8BD0-6D14623E9498}" type="slidenum">
              <a:rPr lang="en-US" smtClean="0"/>
              <a:pPr>
                <a:defRPr/>
              </a:pPr>
              <a:t>‹#›</a:t>
            </a:fld>
            <a:endParaRPr lang="en-US"/>
          </a:p>
        </p:txBody>
      </p:sp>
    </p:spTree>
    <p:extLst>
      <p:ext uri="{BB962C8B-B14F-4D97-AF65-F5344CB8AC3E}">
        <p14:creationId xmlns:p14="http://schemas.microsoft.com/office/powerpoint/2010/main" val="1625633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676399"/>
            <a:ext cx="5486400" cy="30511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bg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960F90F-E840-4ED3-B76B-4ABFCB33F87A}" type="datetimeFigureOut">
              <a:rPr lang="en-US" smtClean="0"/>
              <a:pPr>
                <a:defRPr/>
              </a:pPr>
              <a:t>7/10/2015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29CA7B-014D-44C6-82CF-9238C9B801E3}" type="slidenum">
              <a:rPr lang="en-US" smtClean="0"/>
              <a:pPr>
                <a:defRPr/>
              </a:pPr>
              <a:t>‹#›</a:t>
            </a:fld>
            <a:endParaRPr lang="en-US"/>
          </a:p>
        </p:txBody>
      </p:sp>
    </p:spTree>
    <p:extLst>
      <p:ext uri="{BB962C8B-B14F-4D97-AF65-F5344CB8AC3E}">
        <p14:creationId xmlns:p14="http://schemas.microsoft.com/office/powerpoint/2010/main" val="3791846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E1618D95-3A17-47AC-B3D9-1FAF0408BC3A}"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0040422-2F64-4D3E-A191-DFDDDAE460F4}" type="slidenum">
              <a:rPr lang="en-US" smtClean="0"/>
              <a:pPr>
                <a:defRPr/>
              </a:pPr>
              <a:t>‹#›</a:t>
            </a:fld>
            <a:endParaRPr lang="en-US"/>
          </a:p>
        </p:txBody>
      </p:sp>
    </p:spTree>
    <p:extLst>
      <p:ext uri="{BB962C8B-B14F-4D97-AF65-F5344CB8AC3E}">
        <p14:creationId xmlns:p14="http://schemas.microsoft.com/office/powerpoint/2010/main" val="3091854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76400"/>
            <a:ext cx="2057400" cy="4449763"/>
          </a:xfrm>
        </p:spPr>
        <p:txBody>
          <a:bodyPr vert="eaVert"/>
          <a:lstStyle>
            <a:lvl1pPr>
              <a:defRPr>
                <a:solidFill>
                  <a:schemeClr val="bg1">
                    <a:lumMod val="50000"/>
                  </a:schemeClr>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676400"/>
            <a:ext cx="601980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C959D37-D750-4E32-A82C-362D1C12150E}"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A01AD0-A136-4BFF-A9C4-972E3FB38771}" type="slidenum">
              <a:rPr lang="en-US" smtClean="0"/>
              <a:pPr>
                <a:defRPr/>
              </a:pPr>
              <a:t>‹#›</a:t>
            </a:fld>
            <a:endParaRPr lang="en-US"/>
          </a:p>
        </p:txBody>
      </p:sp>
    </p:spTree>
    <p:extLst>
      <p:ext uri="{BB962C8B-B14F-4D97-AF65-F5344CB8AC3E}">
        <p14:creationId xmlns:p14="http://schemas.microsoft.com/office/powerpoint/2010/main" val="4112055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1"/>
      </p:bgRef>
    </p:bg>
    <p:spTree>
      <p:nvGrpSpPr>
        <p:cNvPr id="1" name=""/>
        <p:cNvGrpSpPr/>
        <p:nvPr/>
      </p:nvGrpSpPr>
      <p:grpSpPr>
        <a:xfrm>
          <a:off x="0" y="0"/>
          <a:ext cx="0" cy="0"/>
          <a:chOff x="0" y="0"/>
          <a:chExt cx="0" cy="0"/>
        </a:xfrm>
      </p:grpSpPr>
      <p:sp>
        <p:nvSpPr>
          <p:cNvPr id="4"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A1960EF1-2C67-4C2A-942E-6DC24938EFA9}" type="datetimeFigureOut">
              <a:rPr lang="en-US"/>
              <a:pPr>
                <a:defRPr/>
              </a:pPr>
              <a:t>7/10/2015</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9AD7B4F3-136D-4449-9171-3ADE689AF33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Rounded Rectangle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4"/>
          <p:cNvSpPr>
            <a:spLocks noGrp="1"/>
          </p:cNvSpPr>
          <p:nvPr>
            <p:ph type="dt" sz="half" idx="10"/>
          </p:nvPr>
        </p:nvSpPr>
        <p:spPr/>
        <p:txBody>
          <a:bodyPr/>
          <a:lstStyle>
            <a:lvl1pPr>
              <a:defRPr/>
            </a:lvl1pPr>
          </a:lstStyle>
          <a:p>
            <a:pPr>
              <a:defRPr/>
            </a:pPr>
            <a:fld id="{2157ABE7-BA1F-4F8E-8A57-C65B8DE99E08}" type="datetimeFigureOut">
              <a:rPr lang="en-US"/>
              <a:pPr>
                <a:defRPr/>
              </a:pPr>
              <a:t>7/10/2015</a:t>
            </a:fld>
            <a:endParaRPr lang="en-US"/>
          </a:p>
        </p:txBody>
      </p:sp>
      <p:sp>
        <p:nvSpPr>
          <p:cNvPr id="10" name="Footer Placeholder 5"/>
          <p:cNvSpPr>
            <a:spLocks noGrp="1"/>
          </p:cNvSpPr>
          <p:nvPr>
            <p:ph type="ftr" sz="quarter" idx="11"/>
          </p:nvPr>
        </p:nvSpPr>
        <p:spPr>
          <a:xfrm>
            <a:off x="914400" y="6172200"/>
            <a:ext cx="3962400" cy="457200"/>
          </a:xfrm>
        </p:spPr>
        <p:txBody>
          <a:bodyPr/>
          <a:lstStyle>
            <a:lvl1pPr>
              <a:defRPr/>
            </a:lvl1pPr>
          </a:lstStyle>
          <a:p>
            <a:pPr>
              <a:defRPr/>
            </a:pPr>
            <a:endParaRPr lang="en-US"/>
          </a:p>
        </p:txBody>
      </p:sp>
      <p:sp>
        <p:nvSpPr>
          <p:cNvPr id="12" name="Slide Number Placeholder 6"/>
          <p:cNvSpPr>
            <a:spLocks noGrp="1"/>
          </p:cNvSpPr>
          <p:nvPr>
            <p:ph type="sldNum" sz="quarter" idx="12"/>
          </p:nvPr>
        </p:nvSpPr>
        <p:spPr>
          <a:xfrm>
            <a:off x="146050" y="6210300"/>
            <a:ext cx="457200" cy="457200"/>
          </a:xfrm>
        </p:spPr>
        <p:txBody>
          <a:bodyPr/>
          <a:lstStyle>
            <a:lvl1pPr>
              <a:defRPr/>
            </a:lvl1pPr>
          </a:lstStyle>
          <a:p>
            <a:pPr>
              <a:defRPr/>
            </a:pPr>
            <a:fld id="{734E8E7C-6133-447D-BD58-9D33E627600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10" name="Date Placeholder 4"/>
          <p:cNvSpPr>
            <a:spLocks noGrp="1"/>
          </p:cNvSpPr>
          <p:nvPr>
            <p:ph type="dt" sz="half" idx="10"/>
          </p:nvPr>
        </p:nvSpPr>
        <p:spPr/>
        <p:txBody>
          <a:bodyPr/>
          <a:lstStyle>
            <a:lvl1pPr>
              <a:defRPr/>
            </a:lvl1pPr>
          </a:lstStyle>
          <a:p>
            <a:pPr>
              <a:defRPr/>
            </a:pPr>
            <a:fld id="{4B57226D-F93F-45AB-ACE4-C00289EF290D}" type="datetimeFigureOut">
              <a:rPr lang="en-US"/>
              <a:pPr>
                <a:defRPr/>
              </a:pPr>
              <a:t>7/10/2015</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E9FFBAF8-81C2-45D5-98B1-D67C2A7C475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AF96BA0A-BCD9-409A-B74E-2C76C2E693F1}"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7AAF38C-DB19-4EDC-ABC3-253990355433}" type="slidenum">
              <a:rPr lang="en-US" smtClean="0"/>
              <a:pPr>
                <a:defRPr/>
              </a:pPr>
              <a:t>‹#›</a:t>
            </a:fld>
            <a:endParaRPr lang="en-US"/>
          </a:p>
        </p:txBody>
      </p:sp>
    </p:spTree>
    <p:extLst>
      <p:ext uri="{BB962C8B-B14F-4D97-AF65-F5344CB8AC3E}">
        <p14:creationId xmlns:p14="http://schemas.microsoft.com/office/powerpoint/2010/main" val="118926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978F546F-D3C2-4BBF-9B71-B6C9CF1E3FFF}"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9B02FD6-AFA7-408B-B1B1-1E45315EC65D}" type="slidenum">
              <a:rPr lang="en-US" smtClean="0"/>
              <a:pPr>
                <a:defRPr/>
              </a:pPr>
              <a:t>‹#›</a:t>
            </a:fld>
            <a:endParaRPr lang="en-US"/>
          </a:p>
        </p:txBody>
      </p:sp>
    </p:spTree>
    <p:extLst>
      <p:ext uri="{BB962C8B-B14F-4D97-AF65-F5344CB8AC3E}">
        <p14:creationId xmlns:p14="http://schemas.microsoft.com/office/powerpoint/2010/main" val="14855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E5B90DD-0FCB-43DC-B932-44C4887CA0B8}"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44E0AD8-4AD1-4AAF-80BB-3C2D5BE6417E}" type="slidenum">
              <a:rPr lang="en-US" smtClean="0"/>
              <a:pPr>
                <a:defRPr/>
              </a:pPr>
              <a:t>‹#›</a:t>
            </a:fld>
            <a:endParaRPr lang="en-US"/>
          </a:p>
        </p:txBody>
      </p:sp>
    </p:spTree>
    <p:extLst>
      <p:ext uri="{BB962C8B-B14F-4D97-AF65-F5344CB8AC3E}">
        <p14:creationId xmlns:p14="http://schemas.microsoft.com/office/powerpoint/2010/main" val="476673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C349576C-268D-476B-8282-4EFCEC3DA49B}" type="datetimeFigureOut">
              <a:rPr lang="en-US" smtClean="0"/>
              <a:pPr>
                <a:defRPr/>
              </a:pPr>
              <a:t>7/10/2015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851EB14-FFB2-4167-BA84-B20209037143}" type="slidenum">
              <a:rPr lang="en-US" smtClean="0"/>
              <a:pPr>
                <a:defRPr/>
              </a:pPr>
              <a:t>‹#›</a:t>
            </a:fld>
            <a:endParaRPr lang="en-US"/>
          </a:p>
        </p:txBody>
      </p:sp>
    </p:spTree>
    <p:extLst>
      <p:ext uri="{BB962C8B-B14F-4D97-AF65-F5344CB8AC3E}">
        <p14:creationId xmlns:p14="http://schemas.microsoft.com/office/powerpoint/2010/main" val="174210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39962"/>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39962"/>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0A1120F3-50CA-4725-BE21-8C63E3E3C4D3}" type="datetimeFigureOut">
              <a:rPr lang="en-US" smtClean="0"/>
              <a:pPr>
                <a:defRPr/>
              </a:pPr>
              <a:t>7/10/2015</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16422A57-66A7-42AB-B67A-8C6D165CE814}" type="slidenum">
              <a:rPr lang="en-US" smtClean="0"/>
              <a:pPr>
                <a:defRPr/>
              </a:pPr>
              <a:t>‹#›</a:t>
            </a:fld>
            <a:endParaRPr lang="en-US"/>
          </a:p>
        </p:txBody>
      </p:sp>
    </p:spTree>
    <p:extLst>
      <p:ext uri="{BB962C8B-B14F-4D97-AF65-F5344CB8AC3E}">
        <p14:creationId xmlns:p14="http://schemas.microsoft.com/office/powerpoint/2010/main" val="35357704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 name="Date Placeholder 4"/>
          <p:cNvSpPr>
            <a:spLocks noGrp="1"/>
          </p:cNvSpPr>
          <p:nvPr>
            <p:ph type="dt" sz="half" idx="2"/>
          </p:nvPr>
        </p:nvSpPr>
        <p:spPr>
          <a:xfrm>
            <a:off x="6172200" y="6191250"/>
            <a:ext cx="2476500" cy="476250"/>
          </a:xfrm>
          <a:prstGeom prst="rect">
            <a:avLst/>
          </a:prstGeom>
        </p:spPr>
        <p:txBody>
          <a:bodyPr anchor="ctr" anchorCtr="0"/>
          <a:lstStyle>
            <a:lvl1pPr algn="r" fontAlgn="auto">
              <a:spcBef>
                <a:spcPts val="0"/>
              </a:spcBef>
              <a:spcAft>
                <a:spcPts val="0"/>
              </a:spcAft>
              <a:defRPr sz="1400">
                <a:solidFill>
                  <a:schemeClr val="tx2"/>
                </a:solidFill>
                <a:latin typeface="+mn-lt"/>
                <a:cs typeface="+mn-cs"/>
              </a:defRPr>
            </a:lvl1pPr>
          </a:lstStyle>
          <a:p>
            <a:pPr>
              <a:defRPr/>
            </a:pPr>
            <a:fld id="{BE2F1EF8-B85D-41F1-892E-EDB770E4E6D2}" type="datetimeFigureOut">
              <a:rPr lang="en-US"/>
              <a:pPr>
                <a:defRPr/>
              </a:pPr>
              <a:t>7/10/2015</a:t>
            </a:fld>
            <a:endParaRPr lang="en-US"/>
          </a:p>
        </p:txBody>
      </p:sp>
      <p:sp>
        <p:nvSpPr>
          <p:cNvPr id="15" name="Footer Placeholder 5"/>
          <p:cNvSpPr>
            <a:spLocks noGrp="1"/>
          </p:cNvSpPr>
          <p:nvPr>
            <p:ph type="ftr" sz="quarter" idx="3"/>
          </p:nvPr>
        </p:nvSpPr>
        <p:spPr>
          <a:xfrm>
            <a:off x="914400" y="6172200"/>
            <a:ext cx="3886200" cy="457200"/>
          </a:xfrm>
          <a:prstGeom prst="rect">
            <a:avLst/>
          </a:prstGeom>
        </p:spPr>
        <p:txBody>
          <a:bodyPr anchor="ctr" anchorCtr="0"/>
          <a:lstStyle>
            <a:lvl1pPr fontAlgn="auto">
              <a:spcBef>
                <a:spcPts val="0"/>
              </a:spcBef>
              <a:spcAft>
                <a:spcPts val="0"/>
              </a:spcAft>
              <a:defRPr sz="1400">
                <a:solidFill>
                  <a:schemeClr val="tx2"/>
                </a:solidFill>
                <a:latin typeface="+mn-lt"/>
                <a:cs typeface="+mn-cs"/>
              </a:defRPr>
            </a:lvl1pPr>
          </a:lstStyle>
          <a:p>
            <a:pPr>
              <a:defRPr/>
            </a:pPr>
            <a:endParaRPr lang="en-US"/>
          </a:p>
        </p:txBody>
      </p:sp>
      <p:sp>
        <p:nvSpPr>
          <p:cNvPr id="16" name="Slide Number Placeholder 6"/>
          <p:cNvSpPr>
            <a:spLocks noGrp="1"/>
          </p:cNvSpPr>
          <p:nvPr>
            <p:ph type="sldNum" sz="quarter" idx="4"/>
          </p:nvPr>
        </p:nvSpPr>
        <p:spPr>
          <a:xfrm>
            <a:off x="146050" y="6208713"/>
            <a:ext cx="457200" cy="457200"/>
          </a:xfrm>
          <a:prstGeom prst="ellipse">
            <a:avLst/>
          </a:prstGeom>
          <a:solidFill>
            <a:schemeClr val="accent1"/>
          </a:solidFill>
        </p:spPr>
        <p:txBody>
          <a:bodyPr wrap="none" lIns="0" tIns="0" rIns="0" bIns="0" anchor="ctr" anchorCtr="1">
            <a:noAutofit/>
          </a:bodyPr>
          <a:lstStyle>
            <a:lvl1pPr algn="ctr" fontAlgn="auto">
              <a:spcBef>
                <a:spcPts val="0"/>
              </a:spcBef>
              <a:spcAft>
                <a:spcPts val="0"/>
              </a:spcAft>
              <a:defRPr sz="1400">
                <a:solidFill>
                  <a:srgbClr val="FFFFFF"/>
                </a:solidFill>
                <a:latin typeface="+mj-lt"/>
                <a:ea typeface="+mj-ea"/>
                <a:cs typeface="+mj-cs"/>
              </a:defRPr>
            </a:lvl1pPr>
          </a:lstStyle>
          <a:p>
            <a:pPr>
              <a:defRPr/>
            </a:pPr>
            <a:fld id="{102030CD-2A86-468B-ADA5-80134B531AA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Lst>
  <p:txStyles>
    <p:titleStyle>
      <a:lvl1pPr algn="l" rtl="0" eaLnBrk="0" fontAlgn="base" hangingPunct="0">
        <a:spcBef>
          <a:spcPct val="0"/>
        </a:spcBef>
        <a:spcAft>
          <a:spcPct val="0"/>
        </a:spcAft>
        <a:defRPr sz="4000" kern="1200">
          <a:solidFill>
            <a:schemeClr val="tx2"/>
          </a:solidFill>
          <a:latin typeface="Arial"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400" y="-76200"/>
            <a:ext cx="9245600" cy="6934200"/>
          </a:xfrm>
          <a:prstGeom prst="rect">
            <a:avLst/>
          </a:prstGeom>
        </p:spPr>
      </p:pic>
      <p:sp>
        <p:nvSpPr>
          <p:cNvPr id="2" name="Title Placeholder 1"/>
          <p:cNvSpPr>
            <a:spLocks noGrp="1"/>
          </p:cNvSpPr>
          <p:nvPr>
            <p:ph type="title"/>
          </p:nvPr>
        </p:nvSpPr>
        <p:spPr>
          <a:xfrm>
            <a:off x="457200" y="274638"/>
            <a:ext cx="8229600" cy="1143000"/>
          </a:xfrm>
          <a:prstGeom prst="rect">
            <a:avLst/>
          </a:prstGeom>
          <a:no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pPr>
              <a:defRPr/>
            </a:pPr>
            <a:fld id="{E0D29241-E0C3-4D4C-A26A-6146B134CE7A}" type="datetimeFigureOut">
              <a:rPr lang="en-US" smtClean="0"/>
              <a:pPr>
                <a:defRPr/>
              </a:pPr>
              <a:t>7/10/2015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pPr>
              <a:defRPr/>
            </a:pPr>
            <a:fld id="{83666D1D-DC91-4487-A45E-50BAED05E380}" type="slidenum">
              <a:rPr lang="en-US" smtClean="0"/>
              <a:pPr>
                <a:defRPr/>
              </a:pPr>
              <a:t>‹#›</a:t>
            </a:fld>
            <a:endParaRPr lang="en-US" dirty="0"/>
          </a:p>
        </p:txBody>
      </p:sp>
    </p:spTree>
    <p:extLst>
      <p:ext uri="{BB962C8B-B14F-4D97-AF65-F5344CB8AC3E}">
        <p14:creationId xmlns:p14="http://schemas.microsoft.com/office/powerpoint/2010/main" val="247277219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idx="4294967295"/>
          </p:nvPr>
        </p:nvSpPr>
        <p:spPr>
          <a:xfrm>
            <a:off x="228600" y="3124200"/>
            <a:ext cx="7772400" cy="1143000"/>
          </a:xfrm>
        </p:spPr>
        <p:txBody>
          <a:bodyPr bIns="91440" anchor="b">
            <a:normAutofit fontScale="90000"/>
          </a:bodyPr>
          <a:lstStyle/>
          <a:p>
            <a:pPr eaLnBrk="1" hangingPunct="1">
              <a:defRPr/>
            </a:pPr>
            <a:r>
              <a:rPr lang="en-US" sz="4800" dirty="0" smtClean="0">
                <a:solidFill>
                  <a:schemeClr val="tx1"/>
                </a:solidFill>
              </a:rPr>
              <a:t>Decision Trees</a:t>
            </a:r>
            <a:r>
              <a:rPr lang="en-US" sz="4800" dirty="0">
                <a:solidFill>
                  <a:schemeClr val="tx1"/>
                </a:solidFill>
              </a:rPr>
              <a:t> </a:t>
            </a:r>
            <a:r>
              <a:rPr lang="en-US" sz="4800" dirty="0" smtClean="0">
                <a:solidFill>
                  <a:schemeClr val="tx1"/>
                </a:solidFill>
              </a:rPr>
              <a:t>Using JMP</a:t>
            </a:r>
            <a:br>
              <a:rPr lang="en-US" sz="4800" dirty="0" smtClean="0">
                <a:solidFill>
                  <a:schemeClr val="tx1"/>
                </a:solidFill>
              </a:rPr>
            </a:br>
            <a:r>
              <a:rPr lang="en-US" sz="4800" dirty="0" smtClean="0">
                <a:solidFill>
                  <a:schemeClr val="tx1"/>
                </a:solidFill>
              </a:rPr>
              <a:t>Part 5</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38100" y="1676400"/>
            <a:ext cx="8839200" cy="4724400"/>
          </a:xfrm>
        </p:spPr>
        <p:txBody>
          <a:bodyPr>
            <a:normAutofit/>
          </a:bodyPr>
          <a:lstStyle/>
          <a:p>
            <a:pPr eaLnBrk="1" hangingPunct="1"/>
            <a:r>
              <a:rPr lang="en-US" sz="2800" dirty="0" smtClean="0"/>
              <a:t>Also </a:t>
            </a:r>
            <a:r>
              <a:rPr lang="en-US" sz="2800" dirty="0"/>
              <a:t>notice that the misclassification rate is 0.12. This value can be derived from the Confusion Matrix since 12 out of 100 records were not classified correctly</a:t>
            </a:r>
            <a:r>
              <a:rPr lang="en-US" sz="2800" dirty="0" smtClean="0"/>
              <a:t>.</a:t>
            </a:r>
          </a:p>
          <a:p>
            <a:pPr eaLnBrk="1" hangingPunct="1"/>
            <a:endParaRPr lang="en-US" sz="2400" dirty="0"/>
          </a:p>
          <a:p>
            <a:pPr eaLnBrk="1" hangingPunct="1"/>
            <a:endParaRPr lang="en-US" sz="2400" dirty="0" smtClean="0"/>
          </a:p>
          <a:p>
            <a:pPr eaLnBrk="1" hangingPunct="1"/>
            <a:endParaRPr lang="en-US" sz="2400" dirty="0"/>
          </a:p>
          <a:p>
            <a:pPr eaLnBrk="1" hangingPunct="1"/>
            <a:endParaRPr lang="en-US" sz="2400" dirty="0" smtClean="0"/>
          </a:p>
          <a:p>
            <a:pPr eaLnBrk="1" hangingPunct="1"/>
            <a:endParaRPr lang="en-US" sz="2400" dirty="0"/>
          </a:p>
          <a:p>
            <a:pPr eaLnBrk="1" hangingPunct="1"/>
            <a:endParaRPr lang="en-US" sz="2400" dirty="0" smtClean="0"/>
          </a:p>
          <a:p>
            <a:pPr eaLnBrk="1" hangingPunct="1"/>
            <a:endParaRPr lang="en-US" sz="2400" dirty="0" smtClean="0"/>
          </a:p>
          <a:p>
            <a:pPr eaLnBrk="1" hangingPunct="1"/>
            <a:endParaRPr lang="en-US" sz="2400" dirty="0" smtClean="0"/>
          </a:p>
          <a:p>
            <a:pPr eaLnBrk="1" hangingPunct="1"/>
            <a:endParaRPr lang="en-US" sz="2400" dirty="0"/>
          </a:p>
          <a:p>
            <a:pPr eaLnBrk="1" hangingPunct="1"/>
            <a:endParaRPr lang="en-US" sz="2400"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3514725"/>
            <a:ext cx="4572000" cy="280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
        <p:nvSpPr>
          <p:cNvPr id="2" name="TextBox 1"/>
          <p:cNvSpPr txBox="1"/>
          <p:nvPr/>
        </p:nvSpPr>
        <p:spPr>
          <a:xfrm>
            <a:off x="38100" y="3352800"/>
            <a:ext cx="4038600" cy="3970318"/>
          </a:xfrm>
          <a:prstGeom prst="rect">
            <a:avLst/>
          </a:prstGeom>
          <a:noFill/>
        </p:spPr>
        <p:txBody>
          <a:bodyPr wrap="square" rtlCol="0">
            <a:spAutoFit/>
          </a:bodyPr>
          <a:lstStyle/>
          <a:p>
            <a:r>
              <a:rPr lang="en-US" sz="2800" dirty="0"/>
              <a:t>We now explain how the confusion matrix is obtained. To understand how this works we need to look at the </a:t>
            </a:r>
            <a:r>
              <a:rPr lang="en-US" sz="2800" dirty="0" err="1"/>
              <a:t>Prob</a:t>
            </a:r>
            <a:r>
              <a:rPr lang="en-US" sz="2800" dirty="0"/>
              <a:t> values in each node and the Count values in each node.</a:t>
            </a:r>
          </a:p>
          <a:p>
            <a:endParaRPr lang="en-US" sz="2800" dirty="0"/>
          </a:p>
        </p:txBody>
      </p:sp>
    </p:spTree>
    <p:extLst>
      <p:ext uri="{BB962C8B-B14F-4D97-AF65-F5344CB8AC3E}">
        <p14:creationId xmlns:p14="http://schemas.microsoft.com/office/powerpoint/2010/main" val="3174672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02071" y="1681480"/>
            <a:ext cx="8839200" cy="4495800"/>
          </a:xfrm>
        </p:spPr>
        <p:txBody>
          <a:bodyPr>
            <a:normAutofit/>
          </a:bodyPr>
          <a:lstStyle/>
          <a:p>
            <a:pPr eaLnBrk="1" hangingPunct="1"/>
            <a:r>
              <a:rPr lang="en-US" sz="2800" dirty="0" smtClean="0"/>
              <a:t>As mentioned earlier, there are 23 students who actually did not return and 77 students who actually did return.</a:t>
            </a:r>
          </a:p>
          <a:p>
            <a:pPr eaLnBrk="1" hangingPunct="1"/>
            <a:endParaRPr lang="en-US" sz="2400" dirty="0"/>
          </a:p>
        </p:txBody>
      </p:sp>
      <p:graphicFrame>
        <p:nvGraphicFramePr>
          <p:cNvPr id="3" name="Table 2"/>
          <p:cNvGraphicFramePr>
            <a:graphicFrameLocks noGrp="1"/>
          </p:cNvGraphicFramePr>
          <p:nvPr>
            <p:extLst/>
          </p:nvPr>
        </p:nvGraphicFramePr>
        <p:xfrm>
          <a:off x="152400" y="3098800"/>
          <a:ext cx="6096000" cy="1854200"/>
        </p:xfrm>
        <a:graphic>
          <a:graphicData uri="http://schemas.openxmlformats.org/drawingml/2006/table">
            <a:tbl>
              <a:tblPr firstRow="1" bandRow="1">
                <a:tableStyleId>{5C22544A-7EE6-4342-B048-85BDC9FD1C3A}</a:tableStyleId>
              </a:tblPr>
              <a:tblGrid>
                <a:gridCol w="1219200"/>
                <a:gridCol w="1219200"/>
                <a:gridCol w="1295400"/>
                <a:gridCol w="1143000"/>
                <a:gridCol w="1219200"/>
              </a:tblGrid>
              <a:tr h="370840">
                <a:tc>
                  <a:txBody>
                    <a:bodyPr/>
                    <a:lstStyle/>
                    <a:p>
                      <a:endParaRPr lang="en-US" sz="1600" dirty="0"/>
                    </a:p>
                  </a:txBody>
                  <a:tcPr/>
                </a:tc>
                <a:tc>
                  <a:txBody>
                    <a:bodyPr/>
                    <a:lstStyle/>
                    <a:p>
                      <a:endParaRPr lang="en-US" sz="1600" dirty="0"/>
                    </a:p>
                  </a:txBody>
                  <a:tcPr/>
                </a:tc>
                <a:tc>
                  <a:txBody>
                    <a:bodyPr/>
                    <a:lstStyle/>
                    <a:p>
                      <a:r>
                        <a:rPr lang="en-US" sz="1600" dirty="0" smtClean="0"/>
                        <a:t>Predicted</a:t>
                      </a:r>
                      <a:endParaRPr lang="en-US" sz="1600" dirty="0"/>
                    </a:p>
                  </a:txBody>
                  <a:tcPr/>
                </a:tc>
                <a:tc>
                  <a:txBody>
                    <a:bodyPr/>
                    <a:lstStyle/>
                    <a:p>
                      <a:endParaRPr lang="en-US" sz="1600" dirty="0"/>
                    </a:p>
                  </a:txBody>
                  <a:tcPr/>
                </a:tc>
                <a:tc>
                  <a:txBody>
                    <a:bodyPr/>
                    <a:lstStyle/>
                    <a:p>
                      <a:endParaRPr lang="en-US" sz="1600" dirty="0"/>
                    </a:p>
                  </a:txBody>
                  <a:tcPr/>
                </a:tc>
              </a:tr>
              <a:tr h="370840">
                <a:tc>
                  <a:txBody>
                    <a:bodyPr/>
                    <a:lstStyle/>
                    <a:p>
                      <a:endParaRPr lang="en-US" sz="1600"/>
                    </a:p>
                  </a:txBody>
                  <a:tcPr/>
                </a:tc>
                <a:tc>
                  <a:txBody>
                    <a:bodyPr/>
                    <a:lstStyle/>
                    <a:p>
                      <a:endParaRPr lang="en-US" sz="1600" dirty="0"/>
                    </a:p>
                  </a:txBody>
                  <a:tcPr/>
                </a:tc>
                <a:tc>
                  <a:txBody>
                    <a:bodyPr/>
                    <a:lstStyle/>
                    <a:p>
                      <a:r>
                        <a:rPr lang="en-US" sz="1600" dirty="0" smtClean="0"/>
                        <a:t>0</a:t>
                      </a:r>
                      <a:endParaRPr lang="en-US" sz="1600" dirty="0"/>
                    </a:p>
                  </a:txBody>
                  <a:tcPr/>
                </a:tc>
                <a:tc>
                  <a:txBody>
                    <a:bodyPr/>
                    <a:lstStyle/>
                    <a:p>
                      <a:r>
                        <a:rPr lang="en-US" sz="1600" dirty="0" smtClean="0"/>
                        <a:t>1</a:t>
                      </a:r>
                      <a:endParaRPr lang="en-US" sz="1600" dirty="0"/>
                    </a:p>
                  </a:txBody>
                  <a:tcPr/>
                </a:tc>
                <a:tc>
                  <a:txBody>
                    <a:bodyPr/>
                    <a:lstStyle/>
                    <a:p>
                      <a:r>
                        <a:rPr lang="en-US" sz="1600" dirty="0" smtClean="0"/>
                        <a:t>Total</a:t>
                      </a:r>
                      <a:endParaRPr lang="en-US" sz="1600" dirty="0"/>
                    </a:p>
                  </a:txBody>
                  <a:tcPr/>
                </a:tc>
              </a:tr>
              <a:tr h="370840">
                <a:tc>
                  <a:txBody>
                    <a:bodyPr/>
                    <a:lstStyle/>
                    <a:p>
                      <a:endParaRPr lang="en-US" sz="1600" dirty="0"/>
                    </a:p>
                  </a:txBody>
                  <a:tcPr/>
                </a:tc>
                <a:tc>
                  <a:txBody>
                    <a:bodyPr/>
                    <a:lstStyle/>
                    <a:p>
                      <a:r>
                        <a:rPr lang="en-US" sz="1600" dirty="0" smtClean="0"/>
                        <a:t>0</a:t>
                      </a:r>
                      <a:endParaRPr lang="en-US" sz="1600" dirty="0"/>
                    </a:p>
                  </a:txBody>
                  <a:tcPr/>
                </a:tc>
                <a:tc>
                  <a:txBody>
                    <a:bodyPr/>
                    <a:lstStyle/>
                    <a:p>
                      <a:endParaRPr lang="en-US" sz="1600" dirty="0"/>
                    </a:p>
                  </a:txBody>
                  <a:tcPr/>
                </a:tc>
                <a:tc>
                  <a:txBody>
                    <a:bodyPr/>
                    <a:lstStyle/>
                    <a:p>
                      <a:endParaRPr lang="en-US" sz="1600" dirty="0"/>
                    </a:p>
                  </a:txBody>
                  <a:tcPr/>
                </a:tc>
                <a:tc>
                  <a:txBody>
                    <a:bodyPr/>
                    <a:lstStyle/>
                    <a:p>
                      <a:r>
                        <a:rPr lang="en-US" sz="1600" dirty="0" smtClean="0"/>
                        <a:t>23</a:t>
                      </a:r>
                    </a:p>
                  </a:txBody>
                  <a:tcPr/>
                </a:tc>
              </a:tr>
              <a:tr h="370840">
                <a:tc>
                  <a:txBody>
                    <a:bodyPr/>
                    <a:lstStyle/>
                    <a:p>
                      <a:r>
                        <a:rPr lang="en-US" sz="1600" dirty="0" smtClean="0"/>
                        <a:t>Actual</a:t>
                      </a:r>
                      <a:endParaRPr lang="en-US" sz="1600" dirty="0"/>
                    </a:p>
                  </a:txBody>
                  <a:tcPr/>
                </a:tc>
                <a:tc>
                  <a:txBody>
                    <a:bodyPr/>
                    <a:lstStyle/>
                    <a:p>
                      <a:r>
                        <a:rPr lang="en-US" sz="1600" dirty="0" smtClean="0"/>
                        <a:t>1</a:t>
                      </a:r>
                      <a:endParaRPr lang="en-US" sz="1600" dirty="0"/>
                    </a:p>
                  </a:txBody>
                  <a:tcPr/>
                </a:tc>
                <a:tc>
                  <a:txBody>
                    <a:bodyPr/>
                    <a:lstStyle/>
                    <a:p>
                      <a:endParaRPr lang="en-US" sz="1600" dirty="0"/>
                    </a:p>
                  </a:txBody>
                  <a:tcPr/>
                </a:tc>
                <a:tc>
                  <a:txBody>
                    <a:bodyPr/>
                    <a:lstStyle/>
                    <a:p>
                      <a:endParaRPr lang="en-US" sz="1600"/>
                    </a:p>
                  </a:txBody>
                  <a:tcPr/>
                </a:tc>
                <a:tc>
                  <a:txBody>
                    <a:bodyPr/>
                    <a:lstStyle/>
                    <a:p>
                      <a:r>
                        <a:rPr lang="en-US" sz="1600" dirty="0" smtClean="0"/>
                        <a:t>77</a:t>
                      </a:r>
                      <a:endParaRPr lang="en-US" sz="1600" dirty="0"/>
                    </a:p>
                  </a:txBody>
                  <a:tcPr/>
                </a:tc>
              </a:tr>
              <a:tr h="370840">
                <a:tc>
                  <a:txBody>
                    <a:bodyPr/>
                    <a:lstStyle/>
                    <a:p>
                      <a:endParaRPr lang="en-US" sz="1600"/>
                    </a:p>
                  </a:txBody>
                  <a:tcPr/>
                </a:tc>
                <a:tc>
                  <a:txBody>
                    <a:bodyPr/>
                    <a:lstStyle/>
                    <a:p>
                      <a:r>
                        <a:rPr lang="en-US" sz="1600" dirty="0" smtClean="0"/>
                        <a:t>Total</a:t>
                      </a:r>
                      <a:endParaRPr lang="en-US" sz="1600" dirty="0"/>
                    </a:p>
                  </a:txBody>
                  <a:tcPr/>
                </a:tc>
                <a:tc>
                  <a:txBody>
                    <a:bodyPr/>
                    <a:lstStyle/>
                    <a:p>
                      <a:endParaRPr lang="en-US" sz="1600" dirty="0"/>
                    </a:p>
                  </a:txBody>
                  <a:tcPr/>
                </a:tc>
                <a:tc>
                  <a:txBody>
                    <a:bodyPr/>
                    <a:lstStyle/>
                    <a:p>
                      <a:endParaRPr lang="en-US" sz="1600"/>
                    </a:p>
                  </a:txBody>
                  <a:tcPr/>
                </a:tc>
                <a:tc>
                  <a:txBody>
                    <a:bodyPr/>
                    <a:lstStyle/>
                    <a:p>
                      <a:endParaRPr lang="en-US" sz="1600" dirty="0"/>
                    </a:p>
                  </a:txBody>
                  <a:tcPr/>
                </a:tc>
              </a:tr>
            </a:tbl>
          </a:graphicData>
        </a:graphic>
      </p:graphicFrame>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3181350"/>
            <a:ext cx="2350184" cy="177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
        <p:nvSpPr>
          <p:cNvPr id="2" name="TextBox 1"/>
          <p:cNvSpPr txBox="1"/>
          <p:nvPr/>
        </p:nvSpPr>
        <p:spPr>
          <a:xfrm>
            <a:off x="355836" y="5257800"/>
            <a:ext cx="8483364" cy="1846659"/>
          </a:xfrm>
          <a:prstGeom prst="rect">
            <a:avLst/>
          </a:prstGeom>
          <a:noFill/>
        </p:spPr>
        <p:txBody>
          <a:bodyPr wrap="square" rtlCol="0">
            <a:spAutoFit/>
          </a:bodyPr>
          <a:lstStyle/>
          <a:p>
            <a:pPr eaLnBrk="1" hangingPunct="1"/>
            <a:r>
              <a:rPr lang="en-US" sz="2400" dirty="0" smtClean="0"/>
              <a:t>As </a:t>
            </a:r>
            <a:r>
              <a:rPr lang="en-US" sz="2400" dirty="0"/>
              <a:t>mentioned earlier, the computation of the </a:t>
            </a:r>
            <a:r>
              <a:rPr lang="en-US" sz="2400" dirty="0" err="1"/>
              <a:t>Prob</a:t>
            </a:r>
            <a:r>
              <a:rPr lang="en-US" sz="2400" dirty="0"/>
              <a:t> values is beyond the scope of this course but the Rate values approximate the </a:t>
            </a:r>
            <a:r>
              <a:rPr lang="en-US" sz="2400" dirty="0" err="1"/>
              <a:t>Prob</a:t>
            </a:r>
            <a:r>
              <a:rPr lang="en-US" sz="2400" dirty="0"/>
              <a:t> values. So in this sense the Rate and </a:t>
            </a:r>
            <a:r>
              <a:rPr lang="en-US" sz="2400" dirty="0" err="1"/>
              <a:t>Prob</a:t>
            </a:r>
            <a:r>
              <a:rPr lang="en-US" sz="2400" dirty="0"/>
              <a:t> values are similar.</a:t>
            </a:r>
          </a:p>
          <a:p>
            <a:endParaRPr lang="en-US" dirty="0"/>
          </a:p>
        </p:txBody>
      </p:sp>
    </p:spTree>
    <p:extLst>
      <p:ext uri="{BB962C8B-B14F-4D97-AF65-F5344CB8AC3E}">
        <p14:creationId xmlns:p14="http://schemas.microsoft.com/office/powerpoint/2010/main" val="2298906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828800"/>
            <a:ext cx="8839200" cy="4495800"/>
          </a:xfrm>
        </p:spPr>
        <p:txBody>
          <a:bodyPr>
            <a:noAutofit/>
          </a:bodyPr>
          <a:lstStyle/>
          <a:p>
            <a:pPr eaLnBrk="1" hangingPunct="1"/>
            <a:r>
              <a:rPr lang="en-US" sz="3000" dirty="0"/>
              <a:t>As mentioned earlier, the node on the left shows that 12 students actually do not return (Rate=12/89=.1348 and </a:t>
            </a:r>
            <a:r>
              <a:rPr lang="en-US" sz="3000" dirty="0" err="1"/>
              <a:t>Prob</a:t>
            </a:r>
            <a:r>
              <a:rPr lang="en-US" sz="3000" dirty="0"/>
              <a:t>=.1359) and 77 students actually returned (Rate=77/89=.8652 and </a:t>
            </a:r>
            <a:r>
              <a:rPr lang="en-US" sz="3000" dirty="0" err="1"/>
              <a:t>Prob</a:t>
            </a:r>
            <a:r>
              <a:rPr lang="en-US" sz="3000" dirty="0"/>
              <a:t>=.8641). </a:t>
            </a:r>
          </a:p>
          <a:p>
            <a:pPr eaLnBrk="1" hangingPunct="1"/>
            <a:endParaRPr lang="en-US" sz="3000" dirty="0"/>
          </a:p>
          <a:p>
            <a:pPr eaLnBrk="1" hangingPunct="1"/>
            <a:r>
              <a:rPr lang="en-US" sz="3000" dirty="0"/>
              <a:t>The default cutoff probability in </a:t>
            </a:r>
            <a:r>
              <a:rPr lang="en-US" sz="3000" dirty="0" smtClean="0"/>
              <a:t>JMP is </a:t>
            </a:r>
            <a:r>
              <a:rPr lang="en-US" sz="3000" dirty="0"/>
              <a:t>.5. This means that we compare the largest </a:t>
            </a:r>
            <a:r>
              <a:rPr lang="en-US" sz="3000" dirty="0" err="1"/>
              <a:t>Prob</a:t>
            </a:r>
            <a:r>
              <a:rPr lang="en-US" sz="3000" dirty="0"/>
              <a:t> value in each node with .5 and that determines the predictions for that node. </a:t>
            </a:r>
            <a:endParaRPr lang="en-US" sz="3000" dirty="0" smtClean="0"/>
          </a:p>
        </p:txBody>
      </p:sp>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29137003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27709" y="1524000"/>
            <a:ext cx="8839200" cy="4495800"/>
          </a:xfrm>
        </p:spPr>
        <p:txBody>
          <a:bodyPr>
            <a:normAutofit/>
          </a:bodyPr>
          <a:lstStyle/>
          <a:p>
            <a:pPr eaLnBrk="1" hangingPunct="1"/>
            <a:r>
              <a:rPr lang="en-US" sz="2400" dirty="0" smtClean="0"/>
              <a:t>For </a:t>
            </a:r>
            <a:r>
              <a:rPr lang="en-US" sz="2400" dirty="0"/>
              <a:t>the node on the left, we have 12 students who actually did not return and 77 students who actually did. If we wanted to guess how these 89 students should be classified, we would predict that all 89 </a:t>
            </a:r>
            <a:r>
              <a:rPr lang="en-US" sz="2400" dirty="0" smtClean="0"/>
              <a:t>return since so many more actually return (77) compared to the ones that actually did not return (12). </a:t>
            </a:r>
            <a:r>
              <a:rPr lang="en-US" sz="2400" dirty="0"/>
              <a:t>An easy way to see this is the fact that the </a:t>
            </a:r>
            <a:r>
              <a:rPr lang="en-US" sz="2400" dirty="0" err="1"/>
              <a:t>Prob</a:t>
            </a:r>
            <a:r>
              <a:rPr lang="en-US" sz="2400" dirty="0"/>
              <a:t> value for students who returned is .8641 and the cutoff is .5. Since the </a:t>
            </a:r>
            <a:r>
              <a:rPr lang="en-US" sz="2400" dirty="0" err="1"/>
              <a:t>Prob</a:t>
            </a:r>
            <a:r>
              <a:rPr lang="en-US" sz="2400" dirty="0"/>
              <a:t> value exceeds the cutoff, we would predict that all 89 students return.  </a:t>
            </a:r>
          </a:p>
        </p:txBody>
      </p:sp>
      <p:graphicFrame>
        <p:nvGraphicFramePr>
          <p:cNvPr id="4" name="Table 3"/>
          <p:cNvGraphicFramePr>
            <a:graphicFrameLocks noGrp="1"/>
          </p:cNvGraphicFramePr>
          <p:nvPr>
            <p:extLst/>
          </p:nvPr>
        </p:nvGraphicFramePr>
        <p:xfrm>
          <a:off x="990600" y="4927600"/>
          <a:ext cx="4137771" cy="1854200"/>
        </p:xfrm>
        <a:graphic>
          <a:graphicData uri="http://schemas.openxmlformats.org/drawingml/2006/table">
            <a:tbl>
              <a:tblPr firstRow="1" bandRow="1">
                <a:tableStyleId>{5C22544A-7EE6-4342-B048-85BDC9FD1C3A}</a:tableStyleId>
              </a:tblPr>
              <a:tblGrid>
                <a:gridCol w="797243"/>
                <a:gridCol w="668592"/>
                <a:gridCol w="1190943"/>
                <a:gridCol w="412207"/>
                <a:gridCol w="1068786"/>
              </a:tblGrid>
              <a:tr h="370840">
                <a:tc>
                  <a:txBody>
                    <a:bodyPr/>
                    <a:lstStyle/>
                    <a:p>
                      <a:endParaRPr lang="en-US" sz="1400" dirty="0"/>
                    </a:p>
                  </a:txBody>
                  <a:tcPr/>
                </a:tc>
                <a:tc>
                  <a:txBody>
                    <a:bodyPr/>
                    <a:lstStyle/>
                    <a:p>
                      <a:endParaRPr lang="en-US" sz="1400"/>
                    </a:p>
                  </a:txBody>
                  <a:tcPr/>
                </a:tc>
                <a:tc>
                  <a:txBody>
                    <a:bodyPr/>
                    <a:lstStyle/>
                    <a:p>
                      <a:r>
                        <a:rPr lang="en-US" sz="1400" dirty="0" smtClean="0"/>
                        <a:t>Predicted</a:t>
                      </a:r>
                      <a:endParaRPr lang="en-US" sz="1400" dirty="0"/>
                    </a:p>
                  </a:txBody>
                  <a:tcPr/>
                </a:tc>
                <a:tc>
                  <a:txBody>
                    <a:bodyPr/>
                    <a:lstStyle/>
                    <a:p>
                      <a:endParaRPr lang="en-US" sz="1400" dirty="0"/>
                    </a:p>
                  </a:txBody>
                  <a:tcPr/>
                </a:tc>
                <a:tc>
                  <a:txBody>
                    <a:bodyPr/>
                    <a:lstStyle/>
                    <a:p>
                      <a:endParaRPr lang="en-US" sz="1400" dirty="0"/>
                    </a:p>
                  </a:txBody>
                  <a:tcPr/>
                </a:tc>
              </a:tr>
              <a:tr h="370840">
                <a:tc>
                  <a:txBody>
                    <a:bodyPr/>
                    <a:lstStyle/>
                    <a:p>
                      <a:endParaRPr lang="en-US" sz="1400"/>
                    </a:p>
                  </a:txBody>
                  <a:tcPr/>
                </a:tc>
                <a:tc>
                  <a:txBody>
                    <a:bodyPr/>
                    <a:lstStyle/>
                    <a:p>
                      <a:endParaRPr lang="en-US" sz="1400" dirty="0"/>
                    </a:p>
                  </a:txBody>
                  <a:tcPr/>
                </a:tc>
                <a:tc>
                  <a:txBody>
                    <a:bodyPr/>
                    <a:lstStyle/>
                    <a:p>
                      <a:r>
                        <a:rPr lang="en-US" sz="1400" dirty="0" smtClean="0"/>
                        <a:t>0</a:t>
                      </a:r>
                      <a:endParaRPr lang="en-US" sz="1400" dirty="0"/>
                    </a:p>
                  </a:txBody>
                  <a:tcPr/>
                </a:tc>
                <a:tc>
                  <a:txBody>
                    <a:bodyPr/>
                    <a:lstStyle/>
                    <a:p>
                      <a:r>
                        <a:rPr lang="en-US" sz="1400" dirty="0" smtClean="0"/>
                        <a:t>1</a:t>
                      </a:r>
                      <a:endParaRPr lang="en-US" sz="1400" dirty="0"/>
                    </a:p>
                  </a:txBody>
                  <a:tcPr/>
                </a:tc>
                <a:tc>
                  <a:txBody>
                    <a:bodyPr/>
                    <a:lstStyle/>
                    <a:p>
                      <a:r>
                        <a:rPr lang="en-US" sz="1400" dirty="0" smtClean="0"/>
                        <a:t>Total</a:t>
                      </a:r>
                      <a:endParaRPr lang="en-US" sz="1400" dirty="0"/>
                    </a:p>
                  </a:txBody>
                  <a:tcPr/>
                </a:tc>
              </a:tr>
              <a:tr h="370840">
                <a:tc>
                  <a:txBody>
                    <a:bodyPr/>
                    <a:lstStyle/>
                    <a:p>
                      <a:endParaRPr lang="en-US" sz="1400" dirty="0"/>
                    </a:p>
                  </a:txBody>
                  <a:tcPr/>
                </a:tc>
                <a:tc>
                  <a:txBody>
                    <a:bodyPr/>
                    <a:lstStyle/>
                    <a:p>
                      <a:r>
                        <a:rPr lang="en-US" sz="1400" dirty="0" smtClean="0"/>
                        <a:t>0</a:t>
                      </a:r>
                      <a:endParaRPr lang="en-US" sz="1400" dirty="0"/>
                    </a:p>
                  </a:txBody>
                  <a:tcPr/>
                </a:tc>
                <a:tc>
                  <a:txBody>
                    <a:bodyPr/>
                    <a:lstStyle/>
                    <a:p>
                      <a:endParaRPr lang="en-US" sz="1400" dirty="0"/>
                    </a:p>
                  </a:txBody>
                  <a:tcPr/>
                </a:tc>
                <a:tc>
                  <a:txBody>
                    <a:bodyPr/>
                    <a:lstStyle/>
                    <a:p>
                      <a:endParaRPr lang="en-US" sz="1400" dirty="0"/>
                    </a:p>
                  </a:txBody>
                  <a:tcPr/>
                </a:tc>
                <a:tc>
                  <a:txBody>
                    <a:bodyPr/>
                    <a:lstStyle/>
                    <a:p>
                      <a:r>
                        <a:rPr lang="en-US" sz="1400" dirty="0" smtClean="0"/>
                        <a:t>23</a:t>
                      </a:r>
                    </a:p>
                  </a:txBody>
                  <a:tcPr/>
                </a:tc>
              </a:tr>
              <a:tr h="370840">
                <a:tc>
                  <a:txBody>
                    <a:bodyPr/>
                    <a:lstStyle/>
                    <a:p>
                      <a:r>
                        <a:rPr lang="en-US" sz="1400" dirty="0" smtClean="0"/>
                        <a:t>Actual</a:t>
                      </a:r>
                      <a:endParaRPr lang="en-US" sz="1400" dirty="0"/>
                    </a:p>
                  </a:txBody>
                  <a:tcPr/>
                </a:tc>
                <a:tc>
                  <a:txBody>
                    <a:bodyPr/>
                    <a:lstStyle/>
                    <a:p>
                      <a:r>
                        <a:rPr lang="en-US" sz="1400" dirty="0" smtClean="0"/>
                        <a:t>1</a:t>
                      </a:r>
                      <a:endParaRPr lang="en-US" sz="1400" dirty="0"/>
                    </a:p>
                  </a:txBody>
                  <a:tcPr/>
                </a:tc>
                <a:tc>
                  <a:txBody>
                    <a:bodyPr/>
                    <a:lstStyle/>
                    <a:p>
                      <a:endParaRPr lang="en-US" sz="1400"/>
                    </a:p>
                  </a:txBody>
                  <a:tcPr/>
                </a:tc>
                <a:tc>
                  <a:txBody>
                    <a:bodyPr/>
                    <a:lstStyle/>
                    <a:p>
                      <a:endParaRPr lang="en-US" sz="1400" dirty="0"/>
                    </a:p>
                  </a:txBody>
                  <a:tcPr/>
                </a:tc>
                <a:tc>
                  <a:txBody>
                    <a:bodyPr/>
                    <a:lstStyle/>
                    <a:p>
                      <a:r>
                        <a:rPr lang="en-US" sz="1400" dirty="0" smtClean="0"/>
                        <a:t>77</a:t>
                      </a:r>
                      <a:endParaRPr lang="en-US" sz="1400" dirty="0"/>
                    </a:p>
                  </a:txBody>
                  <a:tcPr/>
                </a:tc>
              </a:tr>
              <a:tr h="370840">
                <a:tc>
                  <a:txBody>
                    <a:bodyPr/>
                    <a:lstStyle/>
                    <a:p>
                      <a:endParaRPr lang="en-US" sz="1400"/>
                    </a:p>
                  </a:txBody>
                  <a:tcPr/>
                </a:tc>
                <a:tc>
                  <a:txBody>
                    <a:bodyPr/>
                    <a:lstStyle/>
                    <a:p>
                      <a:r>
                        <a:rPr lang="en-US" sz="1400" dirty="0" smtClean="0"/>
                        <a:t>Total</a:t>
                      </a:r>
                      <a:endParaRPr lang="en-US" sz="1400" dirty="0"/>
                    </a:p>
                  </a:txBody>
                  <a:tcPr/>
                </a:tc>
                <a:tc>
                  <a:txBody>
                    <a:bodyPr/>
                    <a:lstStyle/>
                    <a:p>
                      <a:endParaRPr lang="en-US" sz="1400"/>
                    </a:p>
                  </a:txBody>
                  <a:tcPr/>
                </a:tc>
                <a:tc>
                  <a:txBody>
                    <a:bodyPr/>
                    <a:lstStyle/>
                    <a:p>
                      <a:r>
                        <a:rPr lang="en-US" sz="1400" dirty="0" smtClean="0"/>
                        <a:t>89</a:t>
                      </a:r>
                      <a:endParaRPr lang="en-US" sz="1400" dirty="0"/>
                    </a:p>
                  </a:txBody>
                  <a:tcPr/>
                </a:tc>
                <a:tc>
                  <a:txBody>
                    <a:bodyPr/>
                    <a:lstStyle/>
                    <a:p>
                      <a:endParaRPr lang="en-US" sz="1400" dirty="0"/>
                    </a:p>
                  </a:txBody>
                  <a:tcPr/>
                </a:tc>
              </a:tr>
            </a:tbl>
          </a:graphicData>
        </a:graphic>
      </p:graphicFrame>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4724400"/>
            <a:ext cx="24765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642350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676400"/>
            <a:ext cx="8839200" cy="4495800"/>
          </a:xfrm>
        </p:spPr>
        <p:txBody>
          <a:bodyPr/>
          <a:lstStyle/>
          <a:p>
            <a:pPr eaLnBrk="1" hangingPunct="1"/>
            <a:r>
              <a:rPr lang="en-US" sz="2800" dirty="0"/>
              <a:t>If the cutoff was changed to .9, then the </a:t>
            </a:r>
            <a:r>
              <a:rPr lang="en-US" sz="2800" dirty="0" err="1"/>
              <a:t>Prob</a:t>
            </a:r>
            <a:r>
              <a:rPr lang="en-US" sz="2800" dirty="0"/>
              <a:t> value for returned was not high enough (that is, less than .9) and we would then predict that all 89 students do not return. </a:t>
            </a:r>
          </a:p>
          <a:p>
            <a:pPr eaLnBrk="1" hangingPunct="1"/>
            <a:r>
              <a:rPr lang="en-US" sz="2800" dirty="0" smtClean="0"/>
              <a:t>We </a:t>
            </a:r>
            <a:r>
              <a:rPr lang="en-US" sz="2800" dirty="0"/>
              <a:t>also know from before that of the 89 students that we predicted to return, 12 of them actually did not return and 77 actually returned. </a:t>
            </a:r>
          </a:p>
          <a:p>
            <a:pPr eaLnBrk="1" hangingPunct="1"/>
            <a:endParaRPr lang="en-US" sz="2400" dirty="0" smtClean="0"/>
          </a:p>
          <a:p>
            <a:pPr eaLnBrk="1" hangingPunct="1"/>
            <a:endParaRPr lang="en-US" sz="2400" dirty="0"/>
          </a:p>
          <a:p>
            <a:pPr eaLnBrk="1" hangingPunct="1"/>
            <a:endParaRPr lang="en-US" sz="2400" dirty="0" smtClean="0"/>
          </a:p>
          <a:p>
            <a:pPr eaLnBrk="1" hangingPunct="1"/>
            <a:endParaRPr lang="en-US" sz="2400" dirty="0"/>
          </a:p>
          <a:p>
            <a:pPr eaLnBrk="1" hangingPunct="1"/>
            <a:endParaRPr lang="en-US" sz="2400" dirty="0"/>
          </a:p>
        </p:txBody>
      </p:sp>
      <p:graphicFrame>
        <p:nvGraphicFramePr>
          <p:cNvPr id="4" name="Table 3"/>
          <p:cNvGraphicFramePr>
            <a:graphicFrameLocks noGrp="1"/>
          </p:cNvGraphicFramePr>
          <p:nvPr>
            <p:extLst/>
          </p:nvPr>
        </p:nvGraphicFramePr>
        <p:xfrm>
          <a:off x="1028700" y="4851400"/>
          <a:ext cx="3997643" cy="1854200"/>
        </p:xfrm>
        <a:graphic>
          <a:graphicData uri="http://schemas.openxmlformats.org/drawingml/2006/table">
            <a:tbl>
              <a:tblPr firstRow="1" bandRow="1">
                <a:tableStyleId>{5C22544A-7EE6-4342-B048-85BDC9FD1C3A}</a:tableStyleId>
              </a:tblPr>
              <a:tblGrid>
                <a:gridCol w="797243"/>
                <a:gridCol w="668592"/>
                <a:gridCol w="1190943"/>
                <a:gridCol w="470218"/>
                <a:gridCol w="870647"/>
              </a:tblGrid>
              <a:tr h="370840">
                <a:tc>
                  <a:txBody>
                    <a:bodyPr/>
                    <a:lstStyle/>
                    <a:p>
                      <a:endParaRPr lang="en-US" sz="1400" dirty="0"/>
                    </a:p>
                  </a:txBody>
                  <a:tcPr/>
                </a:tc>
                <a:tc>
                  <a:txBody>
                    <a:bodyPr/>
                    <a:lstStyle/>
                    <a:p>
                      <a:endParaRPr lang="en-US" sz="1400" dirty="0"/>
                    </a:p>
                  </a:txBody>
                  <a:tcPr/>
                </a:tc>
                <a:tc>
                  <a:txBody>
                    <a:bodyPr/>
                    <a:lstStyle/>
                    <a:p>
                      <a:r>
                        <a:rPr lang="en-US" sz="1400" dirty="0" smtClean="0"/>
                        <a:t>Predicted</a:t>
                      </a:r>
                      <a:endParaRPr lang="en-US" sz="1400" dirty="0"/>
                    </a:p>
                  </a:txBody>
                  <a:tcPr/>
                </a:tc>
                <a:tc>
                  <a:txBody>
                    <a:bodyPr/>
                    <a:lstStyle/>
                    <a:p>
                      <a:endParaRPr lang="en-US" sz="1400"/>
                    </a:p>
                  </a:txBody>
                  <a:tcPr/>
                </a:tc>
                <a:tc>
                  <a:txBody>
                    <a:bodyPr/>
                    <a:lstStyle/>
                    <a:p>
                      <a:endParaRPr lang="en-US" sz="1400" dirty="0"/>
                    </a:p>
                  </a:txBody>
                  <a:tcPr/>
                </a:tc>
              </a:tr>
              <a:tr h="370840">
                <a:tc>
                  <a:txBody>
                    <a:bodyPr/>
                    <a:lstStyle/>
                    <a:p>
                      <a:endParaRPr lang="en-US" sz="1400"/>
                    </a:p>
                  </a:txBody>
                  <a:tcPr/>
                </a:tc>
                <a:tc>
                  <a:txBody>
                    <a:bodyPr/>
                    <a:lstStyle/>
                    <a:p>
                      <a:endParaRPr lang="en-US" sz="1400" dirty="0"/>
                    </a:p>
                  </a:txBody>
                  <a:tcPr/>
                </a:tc>
                <a:tc>
                  <a:txBody>
                    <a:bodyPr/>
                    <a:lstStyle/>
                    <a:p>
                      <a:r>
                        <a:rPr lang="en-US" sz="1400" dirty="0" smtClean="0"/>
                        <a:t>0</a:t>
                      </a:r>
                      <a:endParaRPr lang="en-US" sz="1400" dirty="0"/>
                    </a:p>
                  </a:txBody>
                  <a:tcPr/>
                </a:tc>
                <a:tc>
                  <a:txBody>
                    <a:bodyPr/>
                    <a:lstStyle/>
                    <a:p>
                      <a:r>
                        <a:rPr lang="en-US" sz="1400" dirty="0" smtClean="0"/>
                        <a:t>1</a:t>
                      </a:r>
                      <a:endParaRPr lang="en-US" sz="1400" dirty="0"/>
                    </a:p>
                  </a:txBody>
                  <a:tcPr/>
                </a:tc>
                <a:tc>
                  <a:txBody>
                    <a:bodyPr/>
                    <a:lstStyle/>
                    <a:p>
                      <a:r>
                        <a:rPr lang="en-US" sz="1400" dirty="0" smtClean="0"/>
                        <a:t>Total</a:t>
                      </a:r>
                      <a:endParaRPr lang="en-US" sz="1400" dirty="0"/>
                    </a:p>
                  </a:txBody>
                  <a:tcPr/>
                </a:tc>
              </a:tr>
              <a:tr h="370840">
                <a:tc>
                  <a:txBody>
                    <a:bodyPr/>
                    <a:lstStyle/>
                    <a:p>
                      <a:endParaRPr lang="en-US" sz="1400" dirty="0"/>
                    </a:p>
                  </a:txBody>
                  <a:tcPr/>
                </a:tc>
                <a:tc>
                  <a:txBody>
                    <a:bodyPr/>
                    <a:lstStyle/>
                    <a:p>
                      <a:r>
                        <a:rPr lang="en-US" sz="1400" dirty="0" smtClean="0"/>
                        <a:t>0</a:t>
                      </a:r>
                      <a:endParaRPr lang="en-US" sz="1400" dirty="0"/>
                    </a:p>
                  </a:txBody>
                  <a:tcPr/>
                </a:tc>
                <a:tc>
                  <a:txBody>
                    <a:bodyPr/>
                    <a:lstStyle/>
                    <a:p>
                      <a:endParaRPr lang="en-US" sz="1400" dirty="0"/>
                    </a:p>
                  </a:txBody>
                  <a:tcPr/>
                </a:tc>
                <a:tc>
                  <a:txBody>
                    <a:bodyPr/>
                    <a:lstStyle/>
                    <a:p>
                      <a:r>
                        <a:rPr lang="en-US" sz="1400" dirty="0" smtClean="0"/>
                        <a:t>12</a:t>
                      </a:r>
                      <a:endParaRPr lang="en-US" sz="1400" dirty="0"/>
                    </a:p>
                  </a:txBody>
                  <a:tcPr/>
                </a:tc>
                <a:tc>
                  <a:txBody>
                    <a:bodyPr/>
                    <a:lstStyle/>
                    <a:p>
                      <a:r>
                        <a:rPr lang="en-US" sz="1400" dirty="0" smtClean="0"/>
                        <a:t>23</a:t>
                      </a:r>
                    </a:p>
                  </a:txBody>
                  <a:tcPr/>
                </a:tc>
              </a:tr>
              <a:tr h="370840">
                <a:tc>
                  <a:txBody>
                    <a:bodyPr/>
                    <a:lstStyle/>
                    <a:p>
                      <a:r>
                        <a:rPr lang="en-US" sz="1400" dirty="0" smtClean="0"/>
                        <a:t>Actual</a:t>
                      </a:r>
                      <a:endParaRPr lang="en-US" sz="1400" dirty="0"/>
                    </a:p>
                  </a:txBody>
                  <a:tcPr/>
                </a:tc>
                <a:tc>
                  <a:txBody>
                    <a:bodyPr/>
                    <a:lstStyle/>
                    <a:p>
                      <a:r>
                        <a:rPr lang="en-US" sz="1400" dirty="0" smtClean="0"/>
                        <a:t>1</a:t>
                      </a:r>
                      <a:endParaRPr lang="en-US" sz="1400" dirty="0"/>
                    </a:p>
                  </a:txBody>
                  <a:tcPr/>
                </a:tc>
                <a:tc>
                  <a:txBody>
                    <a:bodyPr/>
                    <a:lstStyle/>
                    <a:p>
                      <a:endParaRPr lang="en-US" sz="1400"/>
                    </a:p>
                  </a:txBody>
                  <a:tcPr/>
                </a:tc>
                <a:tc>
                  <a:txBody>
                    <a:bodyPr/>
                    <a:lstStyle/>
                    <a:p>
                      <a:r>
                        <a:rPr lang="en-US" sz="1400" dirty="0" smtClean="0"/>
                        <a:t>77</a:t>
                      </a:r>
                      <a:endParaRPr lang="en-US" sz="1400" dirty="0"/>
                    </a:p>
                  </a:txBody>
                  <a:tcPr/>
                </a:tc>
                <a:tc>
                  <a:txBody>
                    <a:bodyPr/>
                    <a:lstStyle/>
                    <a:p>
                      <a:r>
                        <a:rPr lang="en-US" sz="1400" dirty="0" smtClean="0"/>
                        <a:t>77</a:t>
                      </a:r>
                      <a:endParaRPr lang="en-US" sz="1400" dirty="0"/>
                    </a:p>
                  </a:txBody>
                  <a:tcPr/>
                </a:tc>
              </a:tr>
              <a:tr h="370840">
                <a:tc>
                  <a:txBody>
                    <a:bodyPr/>
                    <a:lstStyle/>
                    <a:p>
                      <a:endParaRPr lang="en-US" sz="1400"/>
                    </a:p>
                  </a:txBody>
                  <a:tcPr/>
                </a:tc>
                <a:tc>
                  <a:txBody>
                    <a:bodyPr/>
                    <a:lstStyle/>
                    <a:p>
                      <a:r>
                        <a:rPr lang="en-US" sz="1400" dirty="0" smtClean="0"/>
                        <a:t>Total</a:t>
                      </a:r>
                      <a:endParaRPr lang="en-US" sz="1400" dirty="0"/>
                    </a:p>
                  </a:txBody>
                  <a:tcPr/>
                </a:tc>
                <a:tc>
                  <a:txBody>
                    <a:bodyPr/>
                    <a:lstStyle/>
                    <a:p>
                      <a:endParaRPr lang="en-US" sz="1400" dirty="0"/>
                    </a:p>
                  </a:txBody>
                  <a:tcPr/>
                </a:tc>
                <a:tc>
                  <a:txBody>
                    <a:bodyPr/>
                    <a:lstStyle/>
                    <a:p>
                      <a:r>
                        <a:rPr lang="en-US" sz="1400" dirty="0" smtClean="0"/>
                        <a:t>89</a:t>
                      </a:r>
                      <a:endParaRPr lang="en-US" sz="1400" dirty="0"/>
                    </a:p>
                  </a:txBody>
                  <a:tcPr/>
                </a:tc>
                <a:tc>
                  <a:txBody>
                    <a:bodyPr/>
                    <a:lstStyle/>
                    <a:p>
                      <a:endParaRPr lang="en-US" sz="1400" dirty="0"/>
                    </a:p>
                  </a:txBody>
                  <a:tcPr/>
                </a:tc>
              </a:tr>
            </a:tbl>
          </a:graphicData>
        </a:graphic>
      </p:graphicFrame>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0700" y="4800600"/>
            <a:ext cx="257175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24610323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228600" y="1676400"/>
            <a:ext cx="8839200" cy="4495800"/>
          </a:xfrm>
          <a:ln>
            <a:noFill/>
          </a:ln>
        </p:spPr>
        <p:txBody>
          <a:bodyPr>
            <a:noAutofit/>
          </a:bodyPr>
          <a:lstStyle/>
          <a:p>
            <a:pPr eaLnBrk="1" hangingPunct="1"/>
            <a:r>
              <a:rPr lang="en-US" sz="2600" dirty="0"/>
              <a:t>For the node on the right, we have 11 students who actually did not return and 0 students who actually did. If we wanted to guess how these 11 students should be classified, we would predict that all 11 do not return. An easy way to see this is the fact that the </a:t>
            </a:r>
            <a:r>
              <a:rPr lang="en-US" sz="2600" dirty="0" err="1"/>
              <a:t>Prob</a:t>
            </a:r>
            <a:r>
              <a:rPr lang="en-US" sz="2600" dirty="0"/>
              <a:t> value for students who did not return is 1.0 and the cutoff is .5. Since the </a:t>
            </a:r>
            <a:r>
              <a:rPr lang="en-US" sz="2600" dirty="0" err="1"/>
              <a:t>Prob</a:t>
            </a:r>
            <a:r>
              <a:rPr lang="en-US" sz="2600" dirty="0"/>
              <a:t> value exceeds the cutoff, we would predict that all 11 students did not return.  </a:t>
            </a:r>
          </a:p>
          <a:p>
            <a:pPr eaLnBrk="1" hangingPunct="1"/>
            <a:r>
              <a:rPr lang="en-US" sz="2600" dirty="0" smtClean="0"/>
              <a:t>There </a:t>
            </a:r>
            <a:r>
              <a:rPr lang="en-US" sz="2600" dirty="0"/>
              <a:t>is no cutoff that would change these results. </a:t>
            </a:r>
          </a:p>
          <a:p>
            <a:pPr eaLnBrk="1" hangingPunct="1"/>
            <a:r>
              <a:rPr lang="en-US" sz="2600" dirty="0" smtClean="0"/>
              <a:t>We </a:t>
            </a:r>
            <a:r>
              <a:rPr lang="en-US" sz="2600" dirty="0"/>
              <a:t>also know from before that of the 11 students that we predicted to not return, 11 of them actually did not return and 0 actually returned. </a:t>
            </a:r>
          </a:p>
        </p:txBody>
      </p:sp>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2658764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0" y="1143000"/>
            <a:ext cx="8839200" cy="4267200"/>
          </a:xfrm>
          <a:ln>
            <a:noFill/>
          </a:ln>
        </p:spPr>
        <p:txBody>
          <a:bodyPr>
            <a:normAutofit/>
          </a:bodyPr>
          <a:lstStyle/>
          <a:p>
            <a:pPr eaLnBrk="1" hangingPunct="1"/>
            <a:endParaRPr lang="en-US" sz="2400" dirty="0" smtClean="0"/>
          </a:p>
          <a:p>
            <a:pPr eaLnBrk="1" hangingPunct="1"/>
            <a:r>
              <a:rPr lang="en-US" sz="3000" dirty="0" smtClean="0"/>
              <a:t>We now have a complete confusion matrix. This means that we misclassified 12 out of 100 or .12.</a:t>
            </a:r>
          </a:p>
          <a:p>
            <a:pPr eaLnBrk="1" hangingPunct="1"/>
            <a:r>
              <a:rPr lang="en-US" sz="3000" dirty="0" smtClean="0"/>
              <a:t>To </a:t>
            </a:r>
            <a:r>
              <a:rPr lang="en-US" sz="3000" dirty="0"/>
              <a:t>change the cutoff probability value, click on the red triangle to the left of Partition for Return and click on Minimum Size Split</a:t>
            </a:r>
            <a:r>
              <a:rPr lang="en-US" sz="3000" dirty="0" smtClean="0"/>
              <a:t>.</a:t>
            </a:r>
            <a:endParaRPr lang="en-US" sz="3000" dirty="0"/>
          </a:p>
        </p:txBody>
      </p:sp>
      <p:graphicFrame>
        <p:nvGraphicFramePr>
          <p:cNvPr id="4" name="Table 3"/>
          <p:cNvGraphicFramePr>
            <a:graphicFrameLocks noGrp="1"/>
          </p:cNvGraphicFramePr>
          <p:nvPr>
            <p:extLst/>
          </p:nvPr>
        </p:nvGraphicFramePr>
        <p:xfrm>
          <a:off x="762000" y="4851400"/>
          <a:ext cx="3921443" cy="1854200"/>
        </p:xfrm>
        <a:graphic>
          <a:graphicData uri="http://schemas.openxmlformats.org/drawingml/2006/table">
            <a:tbl>
              <a:tblPr firstRow="1" bandRow="1">
                <a:tableStyleId>{5C22544A-7EE6-4342-B048-85BDC9FD1C3A}</a:tableStyleId>
              </a:tblPr>
              <a:tblGrid>
                <a:gridCol w="797243"/>
                <a:gridCol w="668592"/>
                <a:gridCol w="1190943"/>
                <a:gridCol w="470218"/>
                <a:gridCol w="794447"/>
              </a:tblGrid>
              <a:tr h="370840">
                <a:tc>
                  <a:txBody>
                    <a:bodyPr/>
                    <a:lstStyle/>
                    <a:p>
                      <a:endParaRPr lang="en-US" sz="1400" dirty="0"/>
                    </a:p>
                  </a:txBody>
                  <a:tcPr/>
                </a:tc>
                <a:tc>
                  <a:txBody>
                    <a:bodyPr/>
                    <a:lstStyle/>
                    <a:p>
                      <a:endParaRPr lang="en-US" sz="1400" dirty="0"/>
                    </a:p>
                  </a:txBody>
                  <a:tcPr/>
                </a:tc>
                <a:tc>
                  <a:txBody>
                    <a:bodyPr/>
                    <a:lstStyle/>
                    <a:p>
                      <a:r>
                        <a:rPr lang="en-US" sz="1400" dirty="0" smtClean="0"/>
                        <a:t>Predicted</a:t>
                      </a:r>
                      <a:endParaRPr lang="en-US" sz="1400" dirty="0"/>
                    </a:p>
                  </a:txBody>
                  <a:tcPr/>
                </a:tc>
                <a:tc>
                  <a:txBody>
                    <a:bodyPr/>
                    <a:lstStyle/>
                    <a:p>
                      <a:endParaRPr lang="en-US" sz="1400" dirty="0"/>
                    </a:p>
                  </a:txBody>
                  <a:tcPr/>
                </a:tc>
                <a:tc>
                  <a:txBody>
                    <a:bodyPr/>
                    <a:lstStyle/>
                    <a:p>
                      <a:endParaRPr lang="en-US" sz="1400" dirty="0"/>
                    </a:p>
                  </a:txBody>
                  <a:tcPr/>
                </a:tc>
              </a:tr>
              <a:tr h="370840">
                <a:tc>
                  <a:txBody>
                    <a:bodyPr/>
                    <a:lstStyle/>
                    <a:p>
                      <a:endParaRPr lang="en-US" sz="1400"/>
                    </a:p>
                  </a:txBody>
                  <a:tcPr/>
                </a:tc>
                <a:tc>
                  <a:txBody>
                    <a:bodyPr/>
                    <a:lstStyle/>
                    <a:p>
                      <a:endParaRPr lang="en-US" sz="1400" dirty="0"/>
                    </a:p>
                  </a:txBody>
                  <a:tcPr/>
                </a:tc>
                <a:tc>
                  <a:txBody>
                    <a:bodyPr/>
                    <a:lstStyle/>
                    <a:p>
                      <a:r>
                        <a:rPr lang="en-US" sz="1400" dirty="0" smtClean="0"/>
                        <a:t>0</a:t>
                      </a:r>
                      <a:endParaRPr lang="en-US" sz="1400" dirty="0"/>
                    </a:p>
                  </a:txBody>
                  <a:tcPr/>
                </a:tc>
                <a:tc>
                  <a:txBody>
                    <a:bodyPr/>
                    <a:lstStyle/>
                    <a:p>
                      <a:r>
                        <a:rPr lang="en-US" sz="1400" dirty="0" smtClean="0"/>
                        <a:t>1</a:t>
                      </a:r>
                      <a:endParaRPr lang="en-US" sz="1400" dirty="0"/>
                    </a:p>
                  </a:txBody>
                  <a:tcPr/>
                </a:tc>
                <a:tc>
                  <a:txBody>
                    <a:bodyPr/>
                    <a:lstStyle/>
                    <a:p>
                      <a:r>
                        <a:rPr lang="en-US" sz="1400" dirty="0" smtClean="0"/>
                        <a:t>Total</a:t>
                      </a:r>
                      <a:endParaRPr lang="en-US" sz="1400" dirty="0"/>
                    </a:p>
                  </a:txBody>
                  <a:tcPr/>
                </a:tc>
              </a:tr>
              <a:tr h="370840">
                <a:tc>
                  <a:txBody>
                    <a:bodyPr/>
                    <a:lstStyle/>
                    <a:p>
                      <a:endParaRPr lang="en-US" sz="1400" dirty="0"/>
                    </a:p>
                  </a:txBody>
                  <a:tcPr/>
                </a:tc>
                <a:tc>
                  <a:txBody>
                    <a:bodyPr/>
                    <a:lstStyle/>
                    <a:p>
                      <a:r>
                        <a:rPr lang="en-US" sz="1400" dirty="0" smtClean="0"/>
                        <a:t>0</a:t>
                      </a:r>
                      <a:endParaRPr lang="en-US" sz="1400" dirty="0"/>
                    </a:p>
                  </a:txBody>
                  <a:tcPr/>
                </a:tc>
                <a:tc>
                  <a:txBody>
                    <a:bodyPr/>
                    <a:lstStyle/>
                    <a:p>
                      <a:r>
                        <a:rPr lang="en-US" sz="1400" dirty="0" smtClean="0"/>
                        <a:t>11</a:t>
                      </a:r>
                      <a:endParaRPr lang="en-US" sz="1400" dirty="0"/>
                    </a:p>
                  </a:txBody>
                  <a:tcPr/>
                </a:tc>
                <a:tc>
                  <a:txBody>
                    <a:bodyPr/>
                    <a:lstStyle/>
                    <a:p>
                      <a:r>
                        <a:rPr lang="en-US" sz="1400" dirty="0" smtClean="0"/>
                        <a:t>12</a:t>
                      </a:r>
                      <a:endParaRPr lang="en-US" sz="1400" dirty="0"/>
                    </a:p>
                  </a:txBody>
                  <a:tcPr/>
                </a:tc>
                <a:tc>
                  <a:txBody>
                    <a:bodyPr/>
                    <a:lstStyle/>
                    <a:p>
                      <a:r>
                        <a:rPr lang="en-US" sz="1400" dirty="0" smtClean="0"/>
                        <a:t>23</a:t>
                      </a:r>
                    </a:p>
                  </a:txBody>
                  <a:tcPr/>
                </a:tc>
              </a:tr>
              <a:tr h="370840">
                <a:tc>
                  <a:txBody>
                    <a:bodyPr/>
                    <a:lstStyle/>
                    <a:p>
                      <a:r>
                        <a:rPr lang="en-US" sz="1400" dirty="0" smtClean="0"/>
                        <a:t>Actual</a:t>
                      </a:r>
                      <a:endParaRPr lang="en-US" sz="1400" dirty="0"/>
                    </a:p>
                  </a:txBody>
                  <a:tcPr/>
                </a:tc>
                <a:tc>
                  <a:txBody>
                    <a:bodyPr/>
                    <a:lstStyle/>
                    <a:p>
                      <a:r>
                        <a:rPr lang="en-US" sz="1400" dirty="0" smtClean="0"/>
                        <a:t>1</a:t>
                      </a:r>
                      <a:endParaRPr lang="en-US" sz="1400" dirty="0"/>
                    </a:p>
                  </a:txBody>
                  <a:tcPr/>
                </a:tc>
                <a:tc>
                  <a:txBody>
                    <a:bodyPr/>
                    <a:lstStyle/>
                    <a:p>
                      <a:r>
                        <a:rPr lang="en-US" sz="1400" dirty="0" smtClean="0"/>
                        <a:t>0</a:t>
                      </a:r>
                      <a:endParaRPr lang="en-US" sz="1400" dirty="0"/>
                    </a:p>
                  </a:txBody>
                  <a:tcPr/>
                </a:tc>
                <a:tc>
                  <a:txBody>
                    <a:bodyPr/>
                    <a:lstStyle/>
                    <a:p>
                      <a:r>
                        <a:rPr lang="en-US" sz="1400" dirty="0" smtClean="0"/>
                        <a:t>77</a:t>
                      </a:r>
                      <a:endParaRPr lang="en-US" sz="1400" dirty="0"/>
                    </a:p>
                  </a:txBody>
                  <a:tcPr/>
                </a:tc>
                <a:tc>
                  <a:txBody>
                    <a:bodyPr/>
                    <a:lstStyle/>
                    <a:p>
                      <a:r>
                        <a:rPr lang="en-US" sz="1400" dirty="0" smtClean="0"/>
                        <a:t>77</a:t>
                      </a:r>
                      <a:endParaRPr lang="en-US" sz="1400" dirty="0"/>
                    </a:p>
                  </a:txBody>
                  <a:tcPr/>
                </a:tc>
              </a:tr>
              <a:tr h="370840">
                <a:tc>
                  <a:txBody>
                    <a:bodyPr/>
                    <a:lstStyle/>
                    <a:p>
                      <a:endParaRPr lang="en-US" sz="1400"/>
                    </a:p>
                  </a:txBody>
                  <a:tcPr/>
                </a:tc>
                <a:tc>
                  <a:txBody>
                    <a:bodyPr/>
                    <a:lstStyle/>
                    <a:p>
                      <a:r>
                        <a:rPr lang="en-US" sz="1400" dirty="0" smtClean="0"/>
                        <a:t>Total</a:t>
                      </a:r>
                      <a:endParaRPr lang="en-US" sz="1400" dirty="0"/>
                    </a:p>
                  </a:txBody>
                  <a:tcPr/>
                </a:tc>
                <a:tc>
                  <a:txBody>
                    <a:bodyPr/>
                    <a:lstStyle/>
                    <a:p>
                      <a:r>
                        <a:rPr lang="en-US" sz="1400" dirty="0" smtClean="0"/>
                        <a:t>11</a:t>
                      </a:r>
                      <a:endParaRPr lang="en-US" sz="1400" dirty="0"/>
                    </a:p>
                  </a:txBody>
                  <a:tcPr/>
                </a:tc>
                <a:tc>
                  <a:txBody>
                    <a:bodyPr/>
                    <a:lstStyle/>
                    <a:p>
                      <a:r>
                        <a:rPr lang="en-US" sz="1400" dirty="0" smtClean="0"/>
                        <a:t>89</a:t>
                      </a:r>
                      <a:endParaRPr lang="en-US" sz="1400" dirty="0"/>
                    </a:p>
                  </a:txBody>
                  <a:tcPr/>
                </a:tc>
                <a:tc>
                  <a:txBody>
                    <a:bodyPr/>
                    <a:lstStyle/>
                    <a:p>
                      <a:endParaRPr lang="en-US" sz="1400" dirty="0"/>
                    </a:p>
                  </a:txBody>
                  <a:tcPr/>
                </a:tc>
              </a:tr>
            </a:tbl>
          </a:graphicData>
        </a:graphic>
      </p:graphicFrame>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4800600"/>
            <a:ext cx="2396613"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9731872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5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5_Equity">
      <a:majorFont>
        <a:latin typeface=""/>
        <a:ea typeface=""/>
        <a:cs typeface=""/>
      </a:majorFont>
      <a:minorFont>
        <a:latin typeface="Franklin Gothic Book"/>
        <a:ea typeface=""/>
        <a:cs typeface=""/>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Villano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11946</TotalTime>
  <Words>628</Words>
  <Application>Microsoft Office PowerPoint</Application>
  <PresentationFormat>On-screen Show (4:3)</PresentationFormat>
  <Paragraphs>93</Paragraphs>
  <Slides>8</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Arial</vt:lpstr>
      <vt:lpstr>Calibri</vt:lpstr>
      <vt:lpstr>Franklin Gothic Book</vt:lpstr>
      <vt:lpstr>Verdana</vt:lpstr>
      <vt:lpstr>Wingdings 2</vt:lpstr>
      <vt:lpstr>5_Equity</vt:lpstr>
      <vt:lpstr>Villanova</vt:lpstr>
      <vt:lpstr>Decision Trees Using JMP Part 5</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 Classification and Regression Trees</dc:title>
  <dc:subject>Data Mining for Business Intelligence</dc:subject>
  <dc:creator>Shmueli &amp; Bruce</dc:creator>
  <cp:lastModifiedBy>Robert Nydick</cp:lastModifiedBy>
  <cp:revision>127</cp:revision>
  <cp:lastPrinted>2013-10-26T23:52:39Z</cp:lastPrinted>
  <dcterms:created xsi:type="dcterms:W3CDTF">2008-12-06T13:38:17Z</dcterms:created>
  <dcterms:modified xsi:type="dcterms:W3CDTF">2015-07-10T15:43:19Z</dcterms:modified>
</cp:coreProperties>
</file>